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Montserrat"/>
      <p:bold r:id="rId22"/>
      <p:boldItalic r:id="rId23"/>
    </p:embeddedFont>
    <p:embeddedFont>
      <p:font typeface="Lora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Raleway-boldItalic.fntdata"/><Relationship Id="rId24" Type="http://schemas.openxmlformats.org/officeDocument/2006/relationships/font" Target="fonts/Lora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ora-italic.fntdata"/><Relationship Id="rId25" Type="http://schemas.openxmlformats.org/officeDocument/2006/relationships/font" Target="fonts/Lora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Lora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1b7dbd7b6_2_54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b1b7dbd7b6_2_54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1b7dbd7b6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1b7dbd7b6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1b7dbd7b6_2_160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b1b7dbd7b6_2_160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1b7dbd7b6_2_65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b1b7dbd7b6_2_65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1b7dbd7b6_2_81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b1b7dbd7b6_2_81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1b7dbd7b6_2_103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b1b7dbd7b6_2_103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1b7dbd7b6_2_144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b1b7dbd7b6_2_144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1b7dbd7b6_0_6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b1b7dbd7b6_0_6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1b7dbd7b6_0_22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b1b7dbd7b6_0_22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1b7dbd7b6_2_127:notes"/>
          <p:cNvSpPr txBox="1"/>
          <p:nvPr>
            <p:ph idx="1" type="body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b1b7dbd7b6_2_127:notes"/>
          <p:cNvSpPr/>
          <p:nvPr>
            <p:ph idx="2" type="sldImg"/>
          </p:nvPr>
        </p:nvSpPr>
        <p:spPr>
          <a:xfrm>
            <a:off x="1143208" y="685791"/>
            <a:ext cx="457221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19b0eed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19b0eed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205200"/>
            <a:ext cx="8229420" cy="85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57200" y="1203480"/>
            <a:ext cx="82294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205200"/>
            <a:ext cx="8229420" cy="85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480"/>
            <a:ext cx="82294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200"/>
            <a:ext cx="8229420" cy="85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406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457200" y="205200"/>
            <a:ext cx="8229420" cy="85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457200" y="205200"/>
            <a:ext cx="8229420" cy="3981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57200" y="205200"/>
            <a:ext cx="8229420" cy="85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406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200" y="276156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457200" y="205200"/>
            <a:ext cx="8229420" cy="85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406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4060" y="276156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457200" y="205200"/>
            <a:ext cx="8229420" cy="85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406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560"/>
            <a:ext cx="82294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457200" y="205200"/>
            <a:ext cx="8229420" cy="85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480"/>
            <a:ext cx="82294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560"/>
            <a:ext cx="822942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457200" y="205200"/>
            <a:ext cx="8229420" cy="85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406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200" y="276156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4060" y="276156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57200" y="205200"/>
            <a:ext cx="8229420" cy="85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264978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640" y="1203480"/>
            <a:ext cx="264978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2080" y="1203480"/>
            <a:ext cx="264978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200" y="2761560"/>
            <a:ext cx="264978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640" y="2761560"/>
            <a:ext cx="264978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2080" y="2761560"/>
            <a:ext cx="264978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228600" y="3178260"/>
            <a:ext cx="1066680" cy="182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1562040" y="3178260"/>
            <a:ext cx="1447560" cy="182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3276540" y="3178260"/>
            <a:ext cx="1066680" cy="182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457200" y="205200"/>
            <a:ext cx="8229420" cy="85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480"/>
            <a:ext cx="822942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KodirjonAkhmedov/High-performance-Computing-Python-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CFC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>
            <a:off x="-266760" y="-257220"/>
            <a:ext cx="4133520" cy="5657760"/>
          </a:xfrm>
          <a:prstGeom prst="rect">
            <a:avLst/>
          </a:prstGeom>
          <a:solidFill>
            <a:srgbClr val="BD26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 amt="49000"/>
          </a:blip>
          <a:srcRect b="0" l="31436" r="33341" t="0"/>
          <a:stretch/>
        </p:blipFill>
        <p:spPr>
          <a:xfrm>
            <a:off x="-248400" y="-257220"/>
            <a:ext cx="4115160" cy="584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6"/>
          <p:cNvPicPr preferRelativeResize="0"/>
          <p:nvPr/>
        </p:nvPicPr>
        <p:blipFill rotWithShape="1">
          <a:blip r:embed="rId4">
            <a:alphaModFix/>
          </a:blip>
          <a:srcRect b="5484" l="0" r="0" t="5485"/>
          <a:stretch/>
        </p:blipFill>
        <p:spPr>
          <a:xfrm>
            <a:off x="4621320" y="179460"/>
            <a:ext cx="3829500" cy="1091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26"/>
          <p:cNvGrpSpPr/>
          <p:nvPr/>
        </p:nvGrpSpPr>
        <p:grpSpPr>
          <a:xfrm>
            <a:off x="4572000" y="2685960"/>
            <a:ext cx="4379940" cy="2292660"/>
            <a:chOff x="9144000" y="5371920"/>
            <a:chExt cx="8759880" cy="4585320"/>
          </a:xfrm>
        </p:grpSpPr>
        <p:sp>
          <p:nvSpPr>
            <p:cNvPr id="112" name="Google Shape;112;p26"/>
            <p:cNvSpPr/>
            <p:nvPr/>
          </p:nvSpPr>
          <p:spPr>
            <a:xfrm>
              <a:off x="9144000" y="5371920"/>
              <a:ext cx="8759880" cy="3017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3600" u="none" cap="none" strike="noStrike">
                  <a:solidFill>
                    <a:srgbClr val="BD26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PARALLEL 3D CONWAY'S GAME OF LIFE</a:t>
              </a:r>
              <a:endParaRPr b="0" i="0" sz="3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6"/>
            <p:cNvSpPr/>
            <p:nvPr/>
          </p:nvSpPr>
          <p:spPr>
            <a:xfrm>
              <a:off x="10028520" y="8820000"/>
              <a:ext cx="7875360" cy="1137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24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1399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    DONE BY</a:t>
              </a:r>
              <a:r>
                <a:rPr b="1" i="0" lang="en" sz="1600" u="none" cap="none" strike="noStrike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: KODIRJON AKHMEDOV 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26"/>
          <p:cNvSpPr/>
          <p:nvPr/>
        </p:nvSpPr>
        <p:spPr>
          <a:xfrm>
            <a:off x="4572000" y="1564380"/>
            <a:ext cx="3927960" cy="853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HIGH PERFORMANCE COMPUTING PYTHON LAB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2020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/>
          <p:nvPr/>
        </p:nvSpPr>
        <p:spPr>
          <a:xfrm>
            <a:off x="248902" y="224050"/>
            <a:ext cx="7886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BD2640"/>
                </a:solidFill>
              </a:rPr>
              <a:t>       Results </a:t>
            </a:r>
            <a:endParaRPr i="0" sz="2600" u="none" cap="none" strike="noStrike"/>
          </a:p>
        </p:txBody>
      </p:sp>
      <p:sp>
        <p:nvSpPr>
          <p:cNvPr id="250" name="Google Shape;250;p35"/>
          <p:cNvSpPr/>
          <p:nvPr/>
        </p:nvSpPr>
        <p:spPr>
          <a:xfrm>
            <a:off x="431727" y="2121400"/>
            <a:ext cx="7886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BD2640"/>
                </a:solidFill>
              </a:rPr>
              <a:t>       Let’s switch to implementation </a:t>
            </a:r>
            <a:endParaRPr i="0" sz="2600" u="none" cap="none" strike="noStrike"/>
          </a:p>
        </p:txBody>
      </p:sp>
      <p:sp>
        <p:nvSpPr>
          <p:cNvPr id="251" name="Google Shape;251;p35"/>
          <p:cNvSpPr txBox="1"/>
          <p:nvPr/>
        </p:nvSpPr>
        <p:spPr>
          <a:xfrm>
            <a:off x="3573575" y="3182975"/>
            <a:ext cx="29016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Click here to view implementation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6"/>
          <p:cNvGrpSpPr/>
          <p:nvPr/>
        </p:nvGrpSpPr>
        <p:grpSpPr>
          <a:xfrm>
            <a:off x="107820" y="2134080"/>
            <a:ext cx="9143820" cy="1115280"/>
            <a:chOff x="215640" y="4268160"/>
            <a:chExt cx="18287640" cy="2230560"/>
          </a:xfrm>
        </p:grpSpPr>
        <p:sp>
          <p:nvSpPr>
            <p:cNvPr id="257" name="Google Shape;257;p36"/>
            <p:cNvSpPr/>
            <p:nvPr/>
          </p:nvSpPr>
          <p:spPr>
            <a:xfrm>
              <a:off x="215640" y="4268160"/>
              <a:ext cx="18287640" cy="776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600" u="none" cap="none" strike="noStrike">
                  <a:solidFill>
                    <a:srgbClr val="BD26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THANK YOU</a:t>
              </a:r>
              <a:endParaRPr b="0" i="0" sz="2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221760" y="5432400"/>
              <a:ext cx="18281520" cy="1066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233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33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CFC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>
            <a:off x="344520" y="1143360"/>
            <a:ext cx="4238640" cy="1563480"/>
          </a:xfrm>
          <a:prstGeom prst="rect">
            <a:avLst/>
          </a:prstGeom>
          <a:solidFill>
            <a:srgbClr val="BD2640">
              <a:alpha val="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7"/>
          <p:cNvSpPr/>
          <p:nvPr/>
        </p:nvSpPr>
        <p:spPr>
          <a:xfrm>
            <a:off x="585360" y="1252260"/>
            <a:ext cx="3713040" cy="127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Cellular automata can be used to simulate brain tumour growth by generating a 3-­dimensional map of the brain and advancing cellular growth over time   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/>
          <p:nvPr/>
        </p:nvSpPr>
        <p:spPr>
          <a:xfrm>
            <a:off x="899100" y="347580"/>
            <a:ext cx="7938720" cy="453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600" u="none" cap="none" strike="noStrike">
                <a:solidFill>
                  <a:srgbClr val="BD2640"/>
                </a:solidFill>
                <a:latin typeface="Arial"/>
                <a:ea typeface="Arial"/>
                <a:cs typeface="Arial"/>
                <a:sym typeface="Arial"/>
              </a:rPr>
              <a:t>Importance of Cellular Automata 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/>
          <p:nvPr/>
        </p:nvSpPr>
        <p:spPr>
          <a:xfrm>
            <a:off x="344520" y="2926980"/>
            <a:ext cx="4238640" cy="1563480"/>
          </a:xfrm>
          <a:prstGeom prst="rect">
            <a:avLst/>
          </a:prstGeom>
          <a:solidFill>
            <a:srgbClr val="BD2640">
              <a:alpha val="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7"/>
          <p:cNvSpPr/>
          <p:nvPr/>
        </p:nvSpPr>
        <p:spPr>
          <a:xfrm>
            <a:off x="585360" y="3116880"/>
            <a:ext cx="3607560" cy="126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In ecology, cellular automata can be used to model the interactions of species competing for environmental resources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4798260" y="1143360"/>
            <a:ext cx="4200840" cy="1563480"/>
          </a:xfrm>
          <a:prstGeom prst="rect">
            <a:avLst/>
          </a:prstGeom>
          <a:solidFill>
            <a:srgbClr val="BD2640">
              <a:alpha val="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7"/>
          <p:cNvSpPr/>
          <p:nvPr/>
        </p:nvSpPr>
        <p:spPr>
          <a:xfrm>
            <a:off x="4927320" y="1178820"/>
            <a:ext cx="3943080" cy="1524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Can be used to model a wide variety of complex biological and physical systems for example, turbulence in fluids or Gas behavior, Urban development, Immunology and biological ageing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/>
          <p:nvPr/>
        </p:nvSpPr>
        <p:spPr>
          <a:xfrm>
            <a:off x="4798260" y="2926980"/>
            <a:ext cx="4200840" cy="1563480"/>
          </a:xfrm>
          <a:prstGeom prst="rect">
            <a:avLst/>
          </a:prstGeom>
          <a:solidFill>
            <a:srgbClr val="BD2640">
              <a:alpha val="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7"/>
          <p:cNvSpPr/>
          <p:nvPr/>
        </p:nvSpPr>
        <p:spPr>
          <a:xfrm>
            <a:off x="4868460" y="3116880"/>
            <a:ext cx="406044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create an artificial form of life—on a computer. to determine how complex systems, such as life forms, can emerge in a universe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266400" y="1143360"/>
            <a:ext cx="78120" cy="1563480"/>
          </a:xfrm>
          <a:prstGeom prst="rect">
            <a:avLst/>
          </a:prstGeom>
          <a:solidFill>
            <a:srgbClr val="BD26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7"/>
          <p:cNvSpPr/>
          <p:nvPr/>
        </p:nvSpPr>
        <p:spPr>
          <a:xfrm>
            <a:off x="266400" y="2926980"/>
            <a:ext cx="78120" cy="1563480"/>
          </a:xfrm>
          <a:prstGeom prst="rect">
            <a:avLst/>
          </a:prstGeom>
          <a:solidFill>
            <a:srgbClr val="BD26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/>
          <p:nvPr/>
        </p:nvSpPr>
        <p:spPr>
          <a:xfrm>
            <a:off x="4736880" y="1143360"/>
            <a:ext cx="78120" cy="1563480"/>
          </a:xfrm>
          <a:prstGeom prst="rect">
            <a:avLst/>
          </a:prstGeom>
          <a:solidFill>
            <a:srgbClr val="BD26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7"/>
          <p:cNvSpPr/>
          <p:nvPr/>
        </p:nvSpPr>
        <p:spPr>
          <a:xfrm>
            <a:off x="4736880" y="2926980"/>
            <a:ext cx="78120" cy="1563480"/>
          </a:xfrm>
          <a:prstGeom prst="rect">
            <a:avLst/>
          </a:prstGeom>
          <a:solidFill>
            <a:srgbClr val="BD26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CF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/>
          <p:nvPr/>
        </p:nvSpPr>
        <p:spPr>
          <a:xfrm>
            <a:off x="1506420" y="510840"/>
            <a:ext cx="5957820" cy="221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98400">
            <a:off x="-398700" y="3572280"/>
            <a:ext cx="1535040" cy="264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989200">
            <a:off x="8201340" y="3389940"/>
            <a:ext cx="1535040" cy="2641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8"/>
          <p:cNvGrpSpPr/>
          <p:nvPr/>
        </p:nvGrpSpPr>
        <p:grpSpPr>
          <a:xfrm>
            <a:off x="599760" y="1459800"/>
            <a:ext cx="1973520" cy="2419920"/>
            <a:chOff x="1199520" y="2919600"/>
            <a:chExt cx="3947040" cy="4839840"/>
          </a:xfrm>
        </p:grpSpPr>
        <p:sp>
          <p:nvSpPr>
            <p:cNvPr id="140" name="Google Shape;140;p28"/>
            <p:cNvSpPr/>
            <p:nvPr/>
          </p:nvSpPr>
          <p:spPr>
            <a:xfrm>
              <a:off x="1199520" y="2919600"/>
              <a:ext cx="3817800" cy="9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99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BD2640"/>
                  </a:solidFill>
                  <a:latin typeface="Lora"/>
                  <a:ea typeface="Lora"/>
                  <a:cs typeface="Lora"/>
                  <a:sym typeface="Lora"/>
                </a:rPr>
                <a:t>What is Conway's game of life?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1328760" y="4093560"/>
              <a:ext cx="3817800" cy="3665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975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One of the most significant and important examples of the cellular automaton is  Conway's Game of life who was a British mathematician devised the term in 1970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28"/>
          <p:cNvGrpSpPr/>
          <p:nvPr/>
        </p:nvGrpSpPr>
        <p:grpSpPr>
          <a:xfrm>
            <a:off x="3628080" y="1456200"/>
            <a:ext cx="2080260" cy="2448360"/>
            <a:chOff x="7256160" y="2912400"/>
            <a:chExt cx="4160520" cy="4896720"/>
          </a:xfrm>
        </p:grpSpPr>
        <p:sp>
          <p:nvSpPr>
            <p:cNvPr id="143" name="Google Shape;143;p28"/>
            <p:cNvSpPr/>
            <p:nvPr/>
          </p:nvSpPr>
          <p:spPr>
            <a:xfrm>
              <a:off x="7256160" y="2912400"/>
              <a:ext cx="4160520" cy="972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99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BD2640"/>
                  </a:solidFill>
                  <a:latin typeface="Lora"/>
                  <a:ea typeface="Lora"/>
                  <a:cs typeface="Lora"/>
                  <a:sym typeface="Lora"/>
                </a:rPr>
                <a:t>What is the motivation?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256160" y="4105800"/>
              <a:ext cx="4160520" cy="3703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Conway wanted to design his automaton such that emergent behavior would occur, in which patterns that are created initially grow and evolve into other, usually unexpected, patterns.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8"/>
          <p:cNvSpPr/>
          <p:nvPr/>
        </p:nvSpPr>
        <p:spPr>
          <a:xfrm>
            <a:off x="301500" y="21420"/>
            <a:ext cx="878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8"/>
          <p:cNvSpPr/>
          <p:nvPr/>
        </p:nvSpPr>
        <p:spPr>
          <a:xfrm>
            <a:off x="-133200" y="948780"/>
            <a:ext cx="9271800" cy="76140"/>
          </a:xfrm>
          <a:prstGeom prst="rect">
            <a:avLst/>
          </a:prstGeom>
          <a:solidFill>
            <a:srgbClr val="BD26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8"/>
          <p:cNvSpPr/>
          <p:nvPr/>
        </p:nvSpPr>
        <p:spPr>
          <a:xfrm>
            <a:off x="1501200" y="920160"/>
            <a:ext cx="85140" cy="152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8"/>
          <p:cNvSpPr/>
          <p:nvPr/>
        </p:nvSpPr>
        <p:spPr>
          <a:xfrm>
            <a:off x="4606380" y="905760"/>
            <a:ext cx="85140" cy="152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7701120" y="910440"/>
            <a:ext cx="85140" cy="152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28"/>
          <p:cNvGrpSpPr/>
          <p:nvPr/>
        </p:nvGrpSpPr>
        <p:grpSpPr>
          <a:xfrm>
            <a:off x="7062840" y="1482840"/>
            <a:ext cx="1361700" cy="2419920"/>
            <a:chOff x="14125680" y="2965680"/>
            <a:chExt cx="2723400" cy="4839840"/>
          </a:xfrm>
        </p:grpSpPr>
        <p:sp>
          <p:nvSpPr>
            <p:cNvPr id="151" name="Google Shape;151;p28"/>
            <p:cNvSpPr/>
            <p:nvPr/>
          </p:nvSpPr>
          <p:spPr>
            <a:xfrm>
              <a:off x="14125680" y="2965680"/>
              <a:ext cx="2723400" cy="9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99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BD2640"/>
                  </a:solidFill>
                  <a:latin typeface="Lora"/>
                  <a:ea typeface="Lora"/>
                  <a:cs typeface="Lora"/>
                  <a:sym typeface="Lora"/>
                </a:rPr>
                <a:t>What are rules?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14125680" y="4139640"/>
              <a:ext cx="2723400" cy="3665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975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Each square cell can be live or dead . There are </a:t>
              </a:r>
              <a:r>
                <a:rPr lang="en" sz="1200">
                  <a:latin typeface="Raleway"/>
                  <a:ea typeface="Raleway"/>
                  <a:cs typeface="Raleway"/>
                  <a:sym typeface="Raleway"/>
                </a:rPr>
                <a:t>f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our simple rules underpopulation, overpopulation, reproduction,  next generation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98400">
            <a:off x="-303480" y="3667500"/>
            <a:ext cx="1535040" cy="2641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/>
          <p:nvPr/>
        </p:nvSpPr>
        <p:spPr>
          <a:xfrm>
            <a:off x="1109340" y="121560"/>
            <a:ext cx="67866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600" u="none" cap="none" strike="noStrike">
                <a:solidFill>
                  <a:srgbClr val="BD2640"/>
                </a:solidFill>
                <a:latin typeface="Arial"/>
                <a:ea typeface="Arial"/>
                <a:cs typeface="Arial"/>
                <a:sym typeface="Arial"/>
              </a:rPr>
              <a:t>Idea behind "life"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CFC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/>
          <p:nvPr/>
        </p:nvSpPr>
        <p:spPr>
          <a:xfrm>
            <a:off x="5902020" y="207360"/>
            <a:ext cx="41940" cy="44103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5847480" y="854640"/>
            <a:ext cx="193140" cy="19386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BD26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5837940" y="1671300"/>
            <a:ext cx="193140" cy="19386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BD26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5829300" y="2601720"/>
            <a:ext cx="193140" cy="19386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BD26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5818860" y="3586860"/>
            <a:ext cx="208260" cy="20916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BD26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311600">
            <a:off x="8127000" y="3671100"/>
            <a:ext cx="2034000" cy="269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357000">
            <a:off x="-352080" y="-629640"/>
            <a:ext cx="1488240" cy="123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 rotWithShape="1">
          <a:blip r:embed="rId5">
            <a:alphaModFix/>
          </a:blip>
          <a:srcRect b="0" l="0" r="9937" t="0"/>
          <a:stretch/>
        </p:blipFill>
        <p:spPr>
          <a:xfrm>
            <a:off x="3960360" y="-11340"/>
            <a:ext cx="1656180" cy="160812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/>
          <p:nvPr/>
        </p:nvSpPr>
        <p:spPr>
          <a:xfrm>
            <a:off x="930600" y="377820"/>
            <a:ext cx="3198600" cy="777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600" u="none" cap="none" strike="noStrike">
                <a:solidFill>
                  <a:srgbClr val="BD2640"/>
                </a:solidFill>
                <a:latin typeface="Arial"/>
                <a:ea typeface="Arial"/>
                <a:cs typeface="Arial"/>
                <a:sym typeface="Arial"/>
              </a:rPr>
              <a:t>3D Conway's 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600" u="none" cap="none" strike="noStrike">
                <a:solidFill>
                  <a:srgbClr val="BD2640"/>
                </a:solidFill>
                <a:latin typeface="Arial"/>
                <a:ea typeface="Arial"/>
                <a:cs typeface="Arial"/>
                <a:sym typeface="Arial"/>
              </a:rPr>
              <a:t>Game of Life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29"/>
          <p:cNvGrpSpPr/>
          <p:nvPr/>
        </p:nvGrpSpPr>
        <p:grpSpPr>
          <a:xfrm>
            <a:off x="6249240" y="3576060"/>
            <a:ext cx="2073240" cy="604260"/>
            <a:chOff x="12498480" y="7152120"/>
            <a:chExt cx="4146480" cy="1208520"/>
          </a:xfrm>
        </p:grpSpPr>
        <p:sp>
          <p:nvSpPr>
            <p:cNvPr id="169" name="Google Shape;169;p29"/>
            <p:cNvSpPr/>
            <p:nvPr/>
          </p:nvSpPr>
          <p:spPr>
            <a:xfrm>
              <a:off x="12498480" y="7152120"/>
              <a:ext cx="4146480" cy="381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6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BD2640"/>
                  </a:solidFill>
                  <a:latin typeface="Raleway"/>
                  <a:ea typeface="Raleway"/>
                  <a:cs typeface="Raleway"/>
                  <a:sym typeface="Raleway"/>
                </a:rPr>
                <a:t>Gaming industry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12498480" y="7599240"/>
              <a:ext cx="414648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9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For example, MineCraft game has used inside the game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29"/>
          <p:cNvGrpSpPr/>
          <p:nvPr/>
        </p:nvGrpSpPr>
        <p:grpSpPr>
          <a:xfrm>
            <a:off x="6206940" y="844020"/>
            <a:ext cx="2157840" cy="630180"/>
            <a:chOff x="12413880" y="1688040"/>
            <a:chExt cx="4315680" cy="1260360"/>
          </a:xfrm>
        </p:grpSpPr>
        <p:sp>
          <p:nvSpPr>
            <p:cNvPr id="172" name="Google Shape;172;p29"/>
            <p:cNvSpPr/>
            <p:nvPr/>
          </p:nvSpPr>
          <p:spPr>
            <a:xfrm>
              <a:off x="12413880" y="1688040"/>
              <a:ext cx="431568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6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rgbClr val="BD2640"/>
                  </a:solidFill>
                  <a:latin typeface="Raleway"/>
                  <a:ea typeface="Raleway"/>
                  <a:cs typeface="Raleway"/>
                  <a:sym typeface="Raleway"/>
                </a:rPr>
                <a:t>Dimension 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12413880" y="2187000"/>
              <a:ext cx="431568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9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In a M-</a:t>
              </a:r>
              <a:r>
                <a:rPr lang="en" sz="1000">
                  <a:latin typeface="Raleway"/>
                  <a:ea typeface="Raleway"/>
                  <a:cs typeface="Raleway"/>
                  <a:sym typeface="Raleway"/>
                </a:rPr>
                <a:t>dimensional</a:t>
              </a:r>
              <a:r>
                <a:rPr b="0" i="0" lang="en" sz="10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 Life a point has 3M - 1 neighbors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29"/>
          <p:cNvGrpSpPr/>
          <p:nvPr/>
        </p:nvGrpSpPr>
        <p:grpSpPr>
          <a:xfrm>
            <a:off x="6249240" y="1660680"/>
            <a:ext cx="2157840" cy="643500"/>
            <a:chOff x="12498480" y="3321360"/>
            <a:chExt cx="4315680" cy="1287000"/>
          </a:xfrm>
        </p:grpSpPr>
        <p:sp>
          <p:nvSpPr>
            <p:cNvPr id="175" name="Google Shape;175;p29"/>
            <p:cNvSpPr/>
            <p:nvPr/>
          </p:nvSpPr>
          <p:spPr>
            <a:xfrm>
              <a:off x="12498480" y="3321360"/>
              <a:ext cx="431568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6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rgbClr val="BD2640"/>
                  </a:solidFill>
                  <a:latin typeface="Raleway"/>
                  <a:ea typeface="Raleway"/>
                  <a:cs typeface="Raleway"/>
                  <a:sym typeface="Raleway"/>
                </a:rPr>
                <a:t>Benefits of rules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12498480" y="3846960"/>
              <a:ext cx="431568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9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in 3D we can get richer rules and structures.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29"/>
          <p:cNvGrpSpPr/>
          <p:nvPr/>
        </p:nvGrpSpPr>
        <p:grpSpPr>
          <a:xfrm>
            <a:off x="6249240" y="2561040"/>
            <a:ext cx="2157840" cy="808020"/>
            <a:chOff x="12498480" y="5122080"/>
            <a:chExt cx="4315680" cy="1616040"/>
          </a:xfrm>
        </p:grpSpPr>
        <p:sp>
          <p:nvSpPr>
            <p:cNvPr id="178" name="Google Shape;178;p29"/>
            <p:cNvSpPr/>
            <p:nvPr/>
          </p:nvSpPr>
          <p:spPr>
            <a:xfrm>
              <a:off x="12498480" y="5122080"/>
              <a:ext cx="431568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6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rgbClr val="BD2640"/>
                  </a:solidFill>
                  <a:latin typeface="Raleway"/>
                  <a:ea typeface="Raleway"/>
                  <a:cs typeface="Raleway"/>
                  <a:sym typeface="Raleway"/>
                </a:rPr>
                <a:t>Parallelization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12498480" y="5595840"/>
              <a:ext cx="4315680" cy="1142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99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For fast speed up the method can be parallelized such as MPI, OpenMP </a:t>
              </a:r>
              <a:endParaRPr b="0" i="0" sz="1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725" y="1535080"/>
            <a:ext cx="4891825" cy="324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337325" y="4765375"/>
            <a:ext cx="3363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PS: Red- Dead cells, Gold-Live cells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24275" y="1346750"/>
            <a:ext cx="3271462" cy="3016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5CE1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30"/>
          <p:cNvGrpSpPr/>
          <p:nvPr/>
        </p:nvGrpSpPr>
        <p:grpSpPr>
          <a:xfrm>
            <a:off x="225690" y="1680915"/>
            <a:ext cx="3068217" cy="2310392"/>
            <a:chOff x="894658" y="3621960"/>
            <a:chExt cx="4087142" cy="4361700"/>
          </a:xfrm>
        </p:grpSpPr>
        <p:sp>
          <p:nvSpPr>
            <p:cNvPr id="188" name="Google Shape;188;p30"/>
            <p:cNvSpPr/>
            <p:nvPr/>
          </p:nvSpPr>
          <p:spPr>
            <a:xfrm>
              <a:off x="970200" y="3621960"/>
              <a:ext cx="40116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72023"/>
                  </a:solidFill>
                  <a:latin typeface="Radley"/>
                  <a:ea typeface="Radley"/>
                  <a:cs typeface="Radley"/>
                  <a:sym typeface="Radley"/>
                </a:rPr>
                <a:t>          </a:t>
              </a:r>
              <a:r>
                <a:rPr b="1" i="0" lang="en" sz="1500" u="none" cap="none" strike="noStrike">
                  <a:solidFill>
                    <a:srgbClr val="272023"/>
                  </a:solidFill>
                  <a:latin typeface="Radley"/>
                  <a:ea typeface="Radley"/>
                  <a:cs typeface="Radley"/>
                  <a:sym typeface="Radley"/>
                </a:rPr>
                <a:t>RULE 1 (Floor by Floor)</a:t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894658" y="4375260"/>
              <a:ext cx="4011600" cy="36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72023"/>
                  </a:solidFill>
                  <a:latin typeface="Raleway"/>
                  <a:ea typeface="Raleway"/>
                  <a:cs typeface="Raleway"/>
                  <a:sym typeface="Raleway"/>
                </a:rPr>
                <a:t>Dead -&gt; Live, when LiveNeigh&gt;=3</a:t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72023"/>
                  </a:solidFill>
                  <a:latin typeface="Raleway"/>
                  <a:ea typeface="Raleway"/>
                  <a:cs typeface="Raleway"/>
                  <a:sym typeface="Raleway"/>
                </a:rPr>
                <a:t> Live -&gt; Dead, when: LiveNeigh&lt;=3</a:t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72023"/>
                  </a:solidFill>
                  <a:latin typeface="Raleway"/>
                  <a:ea typeface="Raleway"/>
                  <a:cs typeface="Raleway"/>
                  <a:sym typeface="Raleway"/>
                </a:rPr>
                <a:t>Live-&gt;Dead,  when: LiveNeigh&gt;=24</a:t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90" name="Google Shape;190;p30"/>
          <p:cNvSpPr/>
          <p:nvPr/>
        </p:nvSpPr>
        <p:spPr>
          <a:xfrm>
            <a:off x="1099260" y="339120"/>
            <a:ext cx="6786720" cy="359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600" u="none" cap="none" strike="noStrike">
                <a:solidFill>
                  <a:srgbClr val="BD2640"/>
                </a:solidFill>
                <a:latin typeface="Arial"/>
                <a:ea typeface="Arial"/>
                <a:cs typeface="Arial"/>
                <a:sym typeface="Arial"/>
              </a:rPr>
              <a:t>LET'S SEE OUR RULES </a:t>
            </a:r>
            <a:r>
              <a:rPr lang="en" sz="2600">
                <a:solidFill>
                  <a:srgbClr val="BD2640"/>
                </a:solidFill>
              </a:rPr>
              <a:t>AND RESULTS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525" y="1034225"/>
            <a:ext cx="5265251" cy="34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3715600" y="4674050"/>
            <a:ext cx="4980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iterations = 20. Gif duration=0.4 sec per iteration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/>
        </p:nvSpPr>
        <p:spPr>
          <a:xfrm>
            <a:off x="107025" y="1356900"/>
            <a:ext cx="3334678" cy="3063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66C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31"/>
          <p:cNvGrpSpPr/>
          <p:nvPr/>
        </p:nvGrpSpPr>
        <p:grpSpPr>
          <a:xfrm>
            <a:off x="112730" y="1768140"/>
            <a:ext cx="3339413" cy="1771900"/>
            <a:chOff x="6423726" y="5458320"/>
            <a:chExt cx="5640900" cy="3046072"/>
          </a:xfrm>
        </p:grpSpPr>
        <p:sp>
          <p:nvSpPr>
            <p:cNvPr id="199" name="Google Shape;199;p31"/>
            <p:cNvSpPr/>
            <p:nvPr/>
          </p:nvSpPr>
          <p:spPr>
            <a:xfrm>
              <a:off x="6423726" y="5458320"/>
              <a:ext cx="56409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500" u="none" cap="none" strike="noStrike">
                  <a:solidFill>
                    <a:srgbClr val="272023"/>
                  </a:solidFill>
                  <a:latin typeface="Radley"/>
                  <a:ea typeface="Radley"/>
                  <a:cs typeface="Radley"/>
                  <a:sym typeface="Radley"/>
                </a:rPr>
                <a:t>RULE 2(Most </a:t>
              </a:r>
              <a:r>
                <a:rPr b="1" lang="en" sz="1500">
                  <a:solidFill>
                    <a:srgbClr val="272023"/>
                  </a:solidFill>
                  <a:latin typeface="Radley"/>
                  <a:ea typeface="Radley"/>
                  <a:cs typeface="Radley"/>
                  <a:sym typeface="Radley"/>
                </a:rPr>
                <a:t>Come Life</a:t>
              </a:r>
              <a:r>
                <a:rPr b="1" i="0" lang="en" sz="1500" u="none" cap="none" strike="noStrike">
                  <a:solidFill>
                    <a:srgbClr val="272023"/>
                  </a:solidFill>
                  <a:latin typeface="Radley"/>
                  <a:ea typeface="Radley"/>
                  <a:cs typeface="Radley"/>
                  <a:sym typeface="Radley"/>
                </a:rPr>
                <a:t>)</a:t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479164" y="6136491"/>
              <a:ext cx="5429700" cy="23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72023"/>
                  </a:solidFill>
                  <a:latin typeface="Raleway"/>
                  <a:ea typeface="Raleway"/>
                  <a:cs typeface="Raleway"/>
                  <a:sym typeface="Raleway"/>
                </a:rPr>
                <a:t>Dead -&gt; Life, when: LiveNeigh&gt;=1</a:t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72023"/>
                  </a:solidFill>
                  <a:latin typeface="Raleway"/>
                  <a:ea typeface="Raleway"/>
                  <a:cs typeface="Raleway"/>
                  <a:sym typeface="Raleway"/>
                </a:rPr>
                <a:t>Live-&gt; Dead, when: LiveNeigh&lt;=4</a:t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72023"/>
                  </a:solidFill>
                  <a:latin typeface="Raleway"/>
                  <a:ea typeface="Raleway"/>
                  <a:cs typeface="Raleway"/>
                  <a:sym typeface="Raleway"/>
                </a:rPr>
                <a:t>   Live -&gt; Dead, when: LiveNeigh&gt;=23</a:t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01" name="Google Shape;201;p31"/>
          <p:cNvSpPr/>
          <p:nvPr/>
        </p:nvSpPr>
        <p:spPr>
          <a:xfrm>
            <a:off x="1099260" y="339120"/>
            <a:ext cx="67866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600" u="none" cap="none" strike="noStrike">
                <a:solidFill>
                  <a:srgbClr val="BD2640"/>
                </a:solidFill>
                <a:latin typeface="Arial"/>
                <a:ea typeface="Arial"/>
                <a:cs typeface="Arial"/>
                <a:sym typeface="Arial"/>
              </a:rPr>
              <a:t>LET'S SEE OUR RULES </a:t>
            </a:r>
            <a:r>
              <a:rPr lang="en" sz="2600">
                <a:solidFill>
                  <a:srgbClr val="BD2640"/>
                </a:solidFill>
              </a:rPr>
              <a:t>AND RESULTS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3753775" y="4689525"/>
            <a:ext cx="4980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iterations = 20. Gif duration=0.4 sec per iteration</a:t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775" y="1079825"/>
            <a:ext cx="5237824" cy="349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/>
          <p:nvPr/>
        </p:nvSpPr>
        <p:spPr>
          <a:xfrm>
            <a:off x="1099260" y="339120"/>
            <a:ext cx="67866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600" u="none" cap="none" strike="noStrike">
                <a:solidFill>
                  <a:srgbClr val="BD2640"/>
                </a:solidFill>
                <a:latin typeface="Arial"/>
                <a:ea typeface="Arial"/>
                <a:cs typeface="Arial"/>
                <a:sym typeface="Arial"/>
              </a:rPr>
              <a:t>LET'S SEE OUR RULES </a:t>
            </a:r>
            <a:r>
              <a:rPr lang="en" sz="2600">
                <a:solidFill>
                  <a:srgbClr val="BD2640"/>
                </a:solidFill>
              </a:rPr>
              <a:t>AND RESULTS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93850" y="1427900"/>
            <a:ext cx="3476916" cy="3238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83C9B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32"/>
          <p:cNvGrpSpPr/>
          <p:nvPr/>
        </p:nvGrpSpPr>
        <p:grpSpPr>
          <a:xfrm>
            <a:off x="-65958" y="1735400"/>
            <a:ext cx="3730094" cy="2855185"/>
            <a:chOff x="12489120" y="3866760"/>
            <a:chExt cx="5676600" cy="4625280"/>
          </a:xfrm>
        </p:grpSpPr>
        <p:sp>
          <p:nvSpPr>
            <p:cNvPr id="211" name="Google Shape;211;p32"/>
            <p:cNvSpPr/>
            <p:nvPr/>
          </p:nvSpPr>
          <p:spPr>
            <a:xfrm>
              <a:off x="12489120" y="3866760"/>
              <a:ext cx="56766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500" u="none" cap="none" strike="noStrike">
                  <a:solidFill>
                    <a:srgbClr val="272023"/>
                  </a:solidFill>
                  <a:latin typeface="Radley"/>
                  <a:ea typeface="Radley"/>
                  <a:cs typeface="Radley"/>
                  <a:sym typeface="Radley"/>
                </a:rPr>
                <a:t>RULE 3 (</a:t>
              </a:r>
              <a:r>
                <a:rPr b="1" lang="en" sz="1500">
                  <a:solidFill>
                    <a:srgbClr val="272023"/>
                  </a:solidFill>
                  <a:latin typeface="Radley"/>
                  <a:ea typeface="Radley"/>
                  <a:cs typeface="Radley"/>
                  <a:sym typeface="Radley"/>
                </a:rPr>
                <a:t>All Go Dead</a:t>
              </a:r>
              <a:r>
                <a:rPr b="1" i="0" lang="en" sz="1500" u="none" cap="none" strike="noStrike">
                  <a:solidFill>
                    <a:srgbClr val="272023"/>
                  </a:solidFill>
                  <a:latin typeface="Radley"/>
                  <a:ea typeface="Radley"/>
                  <a:cs typeface="Radley"/>
                  <a:sym typeface="Radley"/>
                </a:rPr>
                <a:t>)</a:t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12489120" y="4368240"/>
              <a:ext cx="5676600" cy="41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500">
                  <a:solidFill>
                    <a:srgbClr val="272023"/>
                  </a:solidFill>
                  <a:latin typeface="Raleway"/>
                  <a:ea typeface="Raleway"/>
                  <a:cs typeface="Raleway"/>
                  <a:sym typeface="Raleway"/>
                </a:rPr>
                <a:t>Dead -&gt; Live, when: LiveNeigh&gt;=5</a:t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500">
                  <a:solidFill>
                    <a:srgbClr val="272023"/>
                  </a:solidFill>
                  <a:latin typeface="Raleway"/>
                  <a:ea typeface="Raleway"/>
                  <a:cs typeface="Raleway"/>
                  <a:sym typeface="Raleway"/>
                </a:rPr>
                <a:t>Live-&gt; Dead, when: LiveNeigh&lt;=2</a:t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500">
                  <a:solidFill>
                    <a:srgbClr val="272023"/>
                  </a:solidFill>
                  <a:latin typeface="Raleway"/>
                  <a:ea typeface="Raleway"/>
                  <a:cs typeface="Raleway"/>
                  <a:sym typeface="Raleway"/>
                </a:rPr>
                <a:t>   Live -&gt; Dead, when: LiveNeigh&gt;=20</a:t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27202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3" name="Google Shape;213;p32"/>
          <p:cNvSpPr txBox="1"/>
          <p:nvPr/>
        </p:nvSpPr>
        <p:spPr>
          <a:xfrm>
            <a:off x="3981400" y="4666400"/>
            <a:ext cx="4980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iterations = 20. Gif duration=0.4 sec per iteration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00" y="1123725"/>
            <a:ext cx="4980000" cy="3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CFC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/>
          <p:nvPr/>
        </p:nvSpPr>
        <p:spPr>
          <a:xfrm>
            <a:off x="2804590" y="289873"/>
            <a:ext cx="67866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600" u="none" cap="none" strike="noStrike">
                <a:solidFill>
                  <a:srgbClr val="BD2640"/>
                </a:solidFill>
                <a:latin typeface="Arial"/>
                <a:ea typeface="Arial"/>
                <a:cs typeface="Arial"/>
                <a:sym typeface="Arial"/>
              </a:rPr>
              <a:t>     PARALLELIZATION OF "LIFE" </a:t>
            </a:r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27619" r="31548" t="0"/>
          <a:stretch/>
        </p:blipFill>
        <p:spPr>
          <a:xfrm>
            <a:off x="-157140" y="0"/>
            <a:ext cx="3204900" cy="52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950200">
            <a:off x="8004420" y="3562560"/>
            <a:ext cx="1535040" cy="2641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/>
          <p:nvPr/>
        </p:nvSpPr>
        <p:spPr>
          <a:xfrm>
            <a:off x="3331975" y="885600"/>
            <a:ext cx="2247000" cy="4120800"/>
          </a:xfrm>
          <a:prstGeom prst="rect">
            <a:avLst/>
          </a:prstGeom>
          <a:solidFill>
            <a:srgbClr val="8AABCA">
              <a:alpha val="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" name="Google Shape;223;p33"/>
          <p:cNvGrpSpPr/>
          <p:nvPr/>
        </p:nvGrpSpPr>
        <p:grpSpPr>
          <a:xfrm>
            <a:off x="3543225" y="1056576"/>
            <a:ext cx="1886983" cy="3767048"/>
            <a:chOff x="7086234" y="2113200"/>
            <a:chExt cx="3569100" cy="8301120"/>
          </a:xfrm>
        </p:grpSpPr>
        <p:sp>
          <p:nvSpPr>
            <p:cNvPr id="224" name="Google Shape;224;p33"/>
            <p:cNvSpPr/>
            <p:nvPr/>
          </p:nvSpPr>
          <p:spPr>
            <a:xfrm>
              <a:off x="7086240" y="2113200"/>
              <a:ext cx="2161440" cy="189360"/>
            </a:xfrm>
            <a:prstGeom prst="rect">
              <a:avLst/>
            </a:prstGeom>
            <a:solidFill>
              <a:srgbClr val="8AABC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086240" y="2709360"/>
              <a:ext cx="3569040" cy="582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73755"/>
                  </a:solidFill>
                  <a:latin typeface="Open Sans"/>
                  <a:ea typeface="Open Sans"/>
                  <a:cs typeface="Open Sans"/>
                  <a:sym typeface="Open Sans"/>
                </a:rPr>
                <a:t>PARALLEL METHOD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7086234" y="3647520"/>
              <a:ext cx="3569100" cy="67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8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73755"/>
                  </a:solidFill>
                  <a:latin typeface="Open Sans"/>
                  <a:ea typeface="Open Sans"/>
                  <a:cs typeface="Open Sans"/>
                  <a:sym typeface="Open Sans"/>
                </a:rPr>
                <a:t>- </a:t>
              </a:r>
              <a:r>
                <a:rPr b="0" i="0" lang="en" sz="1500" u="none" cap="none" strike="noStrike">
                  <a:solidFill>
                    <a:srgbClr val="273755"/>
                  </a:solidFill>
                  <a:latin typeface="Open Sans"/>
                  <a:ea typeface="Open Sans"/>
                  <a:cs typeface="Open Sans"/>
                  <a:sym typeface="Open Sans"/>
                </a:rPr>
                <a:t>Using useful methods to change our serial codes into parallel</a:t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8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8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500" u="none" cap="none" strike="noStrike">
                  <a:solidFill>
                    <a:srgbClr val="273755"/>
                  </a:solidFill>
                  <a:latin typeface="Open Sans"/>
                  <a:ea typeface="Open Sans"/>
                  <a:cs typeface="Open Sans"/>
                  <a:sym typeface="Open Sans"/>
                </a:rPr>
                <a:t>- We used Distributed Memory communication environment wh</a:t>
              </a:r>
              <a:r>
                <a:rPr lang="en" sz="1500">
                  <a:solidFill>
                    <a:srgbClr val="273755"/>
                  </a:solidFill>
                  <a:latin typeface="Open Sans"/>
                  <a:ea typeface="Open Sans"/>
                  <a:cs typeface="Open Sans"/>
                  <a:sym typeface="Open Sans"/>
                </a:rPr>
                <a:t>ich is MPI</a:t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8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500" u="none" cap="none" strike="noStrike">
                  <a:solidFill>
                    <a:srgbClr val="273755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8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33"/>
          <p:cNvSpPr/>
          <p:nvPr/>
        </p:nvSpPr>
        <p:spPr>
          <a:xfrm>
            <a:off x="6024060" y="885600"/>
            <a:ext cx="2427480" cy="4009500"/>
          </a:xfrm>
          <a:prstGeom prst="rect">
            <a:avLst/>
          </a:prstGeom>
          <a:solidFill>
            <a:srgbClr val="8AABCA">
              <a:alpha val="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" name="Google Shape;228;p33"/>
          <p:cNvGrpSpPr/>
          <p:nvPr/>
        </p:nvGrpSpPr>
        <p:grpSpPr>
          <a:xfrm>
            <a:off x="6173225" y="1056574"/>
            <a:ext cx="2028472" cy="4343201"/>
            <a:chOff x="12377785" y="2113150"/>
            <a:chExt cx="3524100" cy="8686402"/>
          </a:xfrm>
        </p:grpSpPr>
        <p:sp>
          <p:nvSpPr>
            <p:cNvPr id="229" name="Google Shape;229;p33"/>
            <p:cNvSpPr/>
            <p:nvPr/>
          </p:nvSpPr>
          <p:spPr>
            <a:xfrm>
              <a:off x="12587400" y="2113150"/>
              <a:ext cx="1877400" cy="164400"/>
            </a:xfrm>
            <a:prstGeom prst="rect">
              <a:avLst/>
            </a:prstGeom>
            <a:solidFill>
              <a:srgbClr val="8AABC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12377785" y="2656102"/>
              <a:ext cx="3524100" cy="16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273755"/>
                  </a:solidFill>
                  <a:latin typeface="Open Sans"/>
                  <a:ea typeface="Open Sans"/>
                  <a:cs typeface="Open Sans"/>
                  <a:sym typeface="Open Sans"/>
                </a:rPr>
                <a:t>WE CAN ACHIEVE SPEEDUP AND LESS COMPLEXITY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12587392" y="4788452"/>
              <a:ext cx="2861400" cy="601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6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rgbClr val="273755"/>
                  </a:solidFill>
                  <a:latin typeface="Open Sans"/>
                  <a:ea typeface="Open Sans"/>
                  <a:cs typeface="Open Sans"/>
                  <a:sym typeface="Open Sans"/>
                </a:rPr>
                <a:t>-  With the help of </a:t>
              </a:r>
              <a:r>
                <a:rPr lang="en" sz="1300">
                  <a:solidFill>
                    <a:srgbClr val="273755"/>
                  </a:solidFill>
                  <a:latin typeface="Open Sans"/>
                  <a:ea typeface="Open Sans"/>
                  <a:cs typeface="Open Sans"/>
                  <a:sym typeface="Open Sans"/>
                </a:rPr>
                <a:t>Message</a:t>
              </a:r>
              <a:r>
                <a:rPr b="0" i="0" lang="en" sz="1300" u="none" cap="none" strike="noStrike">
                  <a:solidFill>
                    <a:srgbClr val="273755"/>
                  </a:solidFill>
                  <a:latin typeface="Open Sans"/>
                  <a:ea typeface="Open Sans"/>
                  <a:cs typeface="Open Sans"/>
                  <a:sym typeface="Open Sans"/>
                </a:rPr>
                <a:t> Passing Interface we have </a:t>
              </a:r>
              <a:r>
                <a:rPr lang="en" sz="1300">
                  <a:solidFill>
                    <a:srgbClr val="273755"/>
                  </a:solidFill>
                  <a:latin typeface="Open Sans"/>
                  <a:ea typeface="Open Sans"/>
                  <a:cs typeface="Open Sans"/>
                  <a:sym typeface="Open Sans"/>
                </a:rPr>
                <a:t>can try many processors and check the working time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6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6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6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6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6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6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2" name="Google Shape;23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1700" y="-6120"/>
            <a:ext cx="951660" cy="95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228602" y="325500"/>
            <a:ext cx="7886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BD2640"/>
                </a:solidFill>
              </a:rPr>
              <a:t>       How do we parallelize ?</a:t>
            </a:r>
            <a:endParaRPr i="0" sz="2600" u="none" cap="none" strike="noStrike"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50" y="1137025"/>
            <a:ext cx="5683500" cy="369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4"/>
          <p:cNvCxnSpPr/>
          <p:nvPr/>
        </p:nvCxnSpPr>
        <p:spPr>
          <a:xfrm flipH="1" rot="10800000">
            <a:off x="1757625" y="4111000"/>
            <a:ext cx="567900" cy="431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4"/>
          <p:cNvCxnSpPr/>
          <p:nvPr/>
        </p:nvCxnSpPr>
        <p:spPr>
          <a:xfrm flipH="1">
            <a:off x="5637975" y="1285875"/>
            <a:ext cx="735600" cy="334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4"/>
          <p:cNvCxnSpPr/>
          <p:nvPr/>
        </p:nvCxnSpPr>
        <p:spPr>
          <a:xfrm rot="10800000">
            <a:off x="6145650" y="3994550"/>
            <a:ext cx="603300" cy="446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34"/>
          <p:cNvSpPr txBox="1"/>
          <p:nvPr/>
        </p:nvSpPr>
        <p:spPr>
          <a:xfrm>
            <a:off x="76425" y="3948950"/>
            <a:ext cx="13695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Dividing into blocks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7441900" y="685200"/>
            <a:ext cx="13695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 the job to processors</a:t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7604450" y="4226025"/>
            <a:ext cx="13695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 using comm.gather()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